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70" r:id="rId1"/>
  </p:sldMasterIdLst>
  <p:notesMasterIdLst>
    <p:notesMasterId r:id="rId8"/>
  </p:notesMasterIdLst>
  <p:handoutMasterIdLst>
    <p:handoutMasterId r:id="rId9"/>
  </p:handoutMasterIdLst>
  <p:sldIdLst>
    <p:sldId id="513" r:id="rId2"/>
    <p:sldId id="601" r:id="rId3"/>
    <p:sldId id="604" r:id="rId4"/>
    <p:sldId id="602" r:id="rId5"/>
    <p:sldId id="603" r:id="rId6"/>
    <p:sldId id="597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PS" pitchFamily="49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PS" pitchFamily="49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PS" pitchFamily="49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PS" pitchFamily="49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PS" pitchFamily="49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urierPS" pitchFamily="49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urierPS" pitchFamily="49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urierPS" pitchFamily="49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urierPS" pitchFamily="49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66"/>
    <a:srgbClr val="EAEAEA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80" y="-24"/>
      </p:cViewPr>
      <p:guideLst>
        <p:guide orient="horz" pos="1104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A8FAAEFD-4F2E-244D-AECD-E64C06ABED9D}" type="datetime1">
              <a:rPr lang="en-US"/>
              <a:pPr>
                <a:defRPr/>
              </a:pPr>
              <a:t>4/11/10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6E38D0AA-49D4-584F-9E7D-254AB4BDA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65EAB5DB-B274-D748-AEDF-AD2C5CB07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69FD0-CE2B-4E40-AD56-A3B517AC8D55}" type="slidenum">
              <a:rPr lang="en-US"/>
              <a:pPr/>
              <a:t>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1E1FC-1B12-A64D-8EC1-9D099260A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84FE1-7506-0F49-83F7-A9AB0014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"/>
            <a:ext cx="215265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30555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F5F5-57CB-0E41-B7AC-AF370A878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F662B-9FB8-6046-9FB6-06FA2CEC5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1B316-A9ED-BD4D-839F-A50FB4966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0CD36-EF66-1E42-A222-97C5526D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4284-A172-7B46-99DB-7CC85454B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C2051-0E80-AC42-9228-D9E611571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DB9A-C96D-7D41-A7EF-2C62BAF77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D2608-1D1A-204F-932A-29DDAA1AC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3BAFC-793A-D742-8DF1-A296B152A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entation7 2"/>
          <p:cNvPicPr>
            <a:picLocks noChangeAspect="1" noChangeArrowheads="1"/>
          </p:cNvPicPr>
          <p:nvPr/>
        </p:nvPicPr>
        <p:blipFill>
          <a:blip r:embed="rId13"/>
          <a:srcRect l="7358" r="26271"/>
          <a:stretch>
            <a:fillRect/>
          </a:stretch>
        </p:blipFill>
        <p:spPr bwMode="auto">
          <a:xfrm flipH="1">
            <a:off x="-19050" y="6477000"/>
            <a:ext cx="9163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63" name="Text Box 3"/>
          <p:cNvSpPr txBox="1">
            <a:spLocks noChangeArrowheads="1"/>
          </p:cNvSpPr>
          <p:nvPr/>
        </p:nvSpPr>
        <p:spPr bwMode="auto">
          <a:xfrm>
            <a:off x="5919788" y="6524625"/>
            <a:ext cx="3148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Department of Biomedical Informatics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762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29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E67C03CC-C131-114C-9CC1-E8A15E987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>
    <p:fade/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9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9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9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182F"/>
        </a:buClr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182F"/>
        </a:buClr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182F"/>
        </a:buClr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182F"/>
        </a:buClr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182F"/>
        </a:buClr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182F"/>
        </a:buClr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182F"/>
        </a:buClr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182F"/>
        </a:buClr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182F"/>
        </a:buClr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325" y="1616126"/>
            <a:ext cx="8454666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Interdisciplinary Collaboration: </a:t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32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Achieving a Common Semantic Fabric</a:t>
            </a:r>
            <a:endParaRPr lang="en-US" sz="1400" b="0" i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199"/>
            <a:ext cx="7772400" cy="156026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>
                <a:ea typeface="ＭＳ Ｐゴシック" charset="-128"/>
                <a:cs typeface="ＭＳ Ｐゴシック" charset="-128"/>
              </a:rPr>
              <a:t>Philip R.O. Payne, Ph.D.</a:t>
            </a:r>
          </a:p>
          <a:p>
            <a:pPr eaLnBrk="1" hangingPunct="1">
              <a:lnSpc>
                <a:spcPct val="90000"/>
              </a:lnSpc>
            </a:pPr>
            <a:endParaRPr lang="en-US" sz="1200" b="1" i="1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200" b="1" i="1" dirty="0">
                <a:ea typeface="ＭＳ Ｐゴシック" charset="-128"/>
                <a:cs typeface="ＭＳ Ｐゴシック" charset="-128"/>
              </a:rPr>
              <a:t>Assistant Professor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>, Department of Biomedical Informatics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i="1" dirty="0">
                <a:ea typeface="ＭＳ Ｐゴシック" charset="-128"/>
                <a:cs typeface="ＭＳ Ｐゴシック" charset="-128"/>
              </a:rPr>
              <a:t>Director - Biomedical Informatics Program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>, Center for Clinical and Translational Science</a:t>
            </a:r>
            <a:r>
              <a:rPr lang="en-US" sz="1200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i="1" dirty="0" smtClean="0">
                <a:ea typeface="ＭＳ Ｐゴシック" charset="-128"/>
                <a:cs typeface="ＭＳ Ｐゴシック" charset="-128"/>
              </a:rPr>
              <a:t>Co-Director - Biomedical Informatics Shared Resource</a:t>
            </a:r>
            <a:r>
              <a:rPr lang="en-US" sz="1200" dirty="0" smtClean="0">
                <a:ea typeface="ＭＳ Ｐゴシック" charset="-128"/>
                <a:cs typeface="ＭＳ Ｐゴシック" charset="-128"/>
              </a:rPr>
              <a:t>, Comprehensive Cancer Center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i="1" dirty="0">
                <a:ea typeface="ＭＳ Ｐゴシック" charset="-128"/>
                <a:cs typeface="ＭＳ Ｐゴシック" charset="-128"/>
              </a:rPr>
              <a:t>Translational Research Informatics Architect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>, The Ohio State University Medical Center</a:t>
            </a:r>
          </a:p>
        </p:txBody>
      </p:sp>
      <p:pic>
        <p:nvPicPr>
          <p:cNvPr id="16388" name="Picture 4" descr="CCTS_Identit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667" y="5461002"/>
            <a:ext cx="3183475" cy="68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042" y="5461001"/>
            <a:ext cx="2411016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miotic_Triangle"/>
          <p:cNvPicPr>
            <a:picLocks noChangeAspect="1" noChangeArrowheads="1"/>
          </p:cNvPicPr>
          <p:nvPr/>
        </p:nvPicPr>
        <p:blipFill>
          <a:blip r:embed="rId2"/>
          <a:srcRect l="11210" r="10632"/>
          <a:stretch>
            <a:fillRect/>
          </a:stretch>
        </p:blipFill>
        <p:spPr bwMode="auto">
          <a:xfrm>
            <a:off x="5257800" y="964671"/>
            <a:ext cx="3454400" cy="23881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" y="1096433"/>
            <a:ext cx="5215467" cy="5240868"/>
          </a:xfrm>
        </p:spPr>
        <p:txBody>
          <a:bodyPr/>
          <a:lstStyle/>
          <a:p>
            <a:r>
              <a:rPr lang="en-US" sz="1400" b="1" dirty="0" smtClean="0"/>
              <a:t>Semantics: </a:t>
            </a:r>
            <a:r>
              <a:rPr lang="en-US" sz="1400" dirty="0" smtClean="0"/>
              <a:t>intended or perceived meaning of symbols corresponding to conceptual entities</a:t>
            </a:r>
          </a:p>
          <a:p>
            <a:pPr lvl="1"/>
            <a:r>
              <a:rPr lang="en-US" sz="1400" dirty="0" smtClean="0"/>
              <a:t>Defined by discipline of semiotics and cognitive psychology</a:t>
            </a:r>
          </a:p>
          <a:p>
            <a:pPr lvl="1"/>
            <a:r>
              <a:rPr lang="en-US" sz="1400" dirty="0" smtClean="0"/>
              <a:t>Two type of semantic interoperability: computable vs. working</a:t>
            </a:r>
          </a:p>
          <a:p>
            <a:r>
              <a:rPr lang="en-US" sz="1400" b="1" dirty="0" smtClean="0"/>
              <a:t>Semantics must be addressed at a systems level:</a:t>
            </a:r>
          </a:p>
          <a:p>
            <a:pPr lvl="1"/>
            <a:r>
              <a:rPr lang="en-US" sz="1400" dirty="0" smtClean="0"/>
              <a:t>Individuals</a:t>
            </a:r>
          </a:p>
          <a:p>
            <a:pPr lvl="1"/>
            <a:r>
              <a:rPr lang="en-US" sz="1400" dirty="0" smtClean="0"/>
              <a:t>Organizations</a:t>
            </a:r>
          </a:p>
          <a:p>
            <a:pPr lvl="1"/>
            <a:r>
              <a:rPr lang="en-US" sz="1400" dirty="0" smtClean="0"/>
              <a:t>Technologies</a:t>
            </a:r>
          </a:p>
          <a:p>
            <a:r>
              <a:rPr lang="en-US" sz="1400" b="1" dirty="0" smtClean="0"/>
              <a:t>Example case illustrating the challenge of creating a common semantic “fabric”</a:t>
            </a:r>
          </a:p>
          <a:p>
            <a:pPr lvl="1"/>
            <a:r>
              <a:rPr lang="en-US" sz="1400" dirty="0" smtClean="0"/>
              <a:t>Design of CCTS collaboration portal</a:t>
            </a:r>
          </a:p>
          <a:p>
            <a:pPr lvl="2">
              <a:buFont typeface="Wingdings" charset="2"/>
              <a:buChar char="ü"/>
            </a:pPr>
            <a:r>
              <a:rPr lang="en-US" sz="1400" dirty="0" smtClean="0"/>
              <a:t>Application of CKE methods to design</a:t>
            </a:r>
          </a:p>
          <a:p>
            <a:pPr lvl="2">
              <a:buFont typeface="Wingdings" charset="2"/>
              <a:buChar char="ü"/>
            </a:pPr>
            <a:r>
              <a:rPr lang="en-US" sz="1400" dirty="0" smtClean="0"/>
              <a:t>Technology limitations</a:t>
            </a:r>
          </a:p>
          <a:p>
            <a:pPr lvl="2">
              <a:buFont typeface="Wingdings" charset="2"/>
              <a:buChar char="ü"/>
            </a:pPr>
            <a:r>
              <a:rPr lang="en-US" sz="1400" dirty="0" smtClean="0"/>
              <a:t>Implementation team mismatch</a:t>
            </a:r>
          </a:p>
          <a:p>
            <a:pPr lvl="2">
              <a:buFont typeface="Wingdings" charset="2"/>
              <a:buChar char="ü"/>
            </a:pPr>
            <a:r>
              <a:rPr lang="en-US" sz="1400" dirty="0" smtClean="0"/>
              <a:t>Socio-technical barriers to adoption</a:t>
            </a:r>
          </a:p>
          <a:p>
            <a:pPr lvl="2">
              <a:buFont typeface="Wingdings" charset="2"/>
              <a:buChar char="ü"/>
            </a:pPr>
            <a:r>
              <a:rPr lang="en-US" sz="1400" dirty="0" smtClean="0"/>
              <a:t>Poor uptake and utilization</a:t>
            </a:r>
          </a:p>
          <a:p>
            <a:pPr lvl="1"/>
            <a:r>
              <a:rPr lang="en-US" sz="1400" b="1" i="1" dirty="0" smtClean="0">
                <a:solidFill>
                  <a:srgbClr val="800000"/>
                </a:solidFill>
              </a:rPr>
              <a:t>Fundamental problem = semantic mismatch between information </a:t>
            </a:r>
            <a:r>
              <a:rPr lang="en-US" sz="1400" b="1" i="1" dirty="0" smtClean="0">
                <a:solidFill>
                  <a:srgbClr val="800000"/>
                </a:solidFill>
              </a:rPr>
              <a:t>needs, developers, </a:t>
            </a:r>
            <a:r>
              <a:rPr lang="en-US" sz="1400" b="1" i="1" dirty="0" smtClean="0">
                <a:solidFill>
                  <a:srgbClr val="800000"/>
                </a:solidFill>
              </a:rPr>
              <a:t>and technology platforms</a:t>
            </a:r>
          </a:p>
          <a:p>
            <a:pPr lvl="2"/>
            <a:endParaRPr lang="en-U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260" y="3537275"/>
            <a:ext cx="2594140" cy="2771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PS" pitchFamily="4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6600" y="495300"/>
            <a:ext cx="257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Health Informatics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8100" y="5054600"/>
            <a:ext cx="257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Biomedical Informatics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700" y="4203700"/>
            <a:ext cx="257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Bioinformatics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654300"/>
            <a:ext cx="257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Computational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Biology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400" y="1422400"/>
            <a:ext cx="257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Computers in Medicine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9000" y="5041900"/>
            <a:ext cx="257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Public Health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Informatics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7600" y="495300"/>
            <a:ext cx="257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Nursing Informatics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300" y="2882900"/>
            <a:ext cx="257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Imaging Informatics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5200" y="4216400"/>
            <a:ext cx="257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AI in Medicine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816100"/>
            <a:ext cx="2590800" cy="259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67400" y="1460500"/>
            <a:ext cx="257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Medical Informatics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33" y="1337733"/>
            <a:ext cx="8229600" cy="4995334"/>
          </a:xfrm>
        </p:spPr>
        <p:txBody>
          <a:bodyPr/>
          <a:lstStyle/>
          <a:p>
            <a:r>
              <a:rPr lang="en-US" sz="1400" b="1" dirty="0" smtClean="0"/>
              <a:t>For trainees:</a:t>
            </a:r>
          </a:p>
          <a:p>
            <a:pPr lvl="1"/>
            <a:r>
              <a:rPr lang="en-US" sz="1400" dirty="0" smtClean="0"/>
              <a:t>Get engaged in the team science environment</a:t>
            </a:r>
          </a:p>
          <a:p>
            <a:pPr lvl="1"/>
            <a:r>
              <a:rPr lang="en-US" sz="1400" dirty="0" smtClean="0"/>
              <a:t>Approach research and development efforts in this space with a systems orientation</a:t>
            </a:r>
          </a:p>
          <a:p>
            <a:pPr lvl="1"/>
            <a:r>
              <a:rPr lang="en-US" sz="1400" dirty="0" smtClean="0"/>
              <a:t>Be aware of pertinent frameworks and theories</a:t>
            </a:r>
          </a:p>
          <a:p>
            <a:pPr lvl="2"/>
            <a:r>
              <a:rPr lang="en-US" sz="1400" dirty="0" smtClean="0"/>
              <a:t>Semiotics</a:t>
            </a:r>
          </a:p>
          <a:p>
            <a:pPr lvl="2"/>
            <a:r>
              <a:rPr lang="en-US" sz="1400" dirty="0" smtClean="0"/>
              <a:t>Cognitive Science</a:t>
            </a:r>
          </a:p>
          <a:p>
            <a:pPr lvl="1"/>
            <a:r>
              <a:rPr lang="en-US" sz="1400" dirty="0" smtClean="0"/>
              <a:t>Be willing to challenge conventions</a:t>
            </a:r>
          </a:p>
          <a:p>
            <a:pPr lvl="2"/>
            <a:r>
              <a:rPr lang="en-US" sz="1400" dirty="0" smtClean="0"/>
              <a:t>Current team science environment is very immature</a:t>
            </a:r>
          </a:p>
          <a:p>
            <a:pPr lvl="2">
              <a:buNone/>
            </a:pPr>
            <a:endParaRPr lang="en-US" sz="1400" dirty="0" smtClean="0"/>
          </a:p>
          <a:p>
            <a:r>
              <a:rPr lang="en-US" sz="1400" b="1" dirty="0" smtClean="0"/>
              <a:t>For individuals new to the healthcare domain:</a:t>
            </a:r>
          </a:p>
          <a:p>
            <a:pPr lvl="1"/>
            <a:r>
              <a:rPr lang="en-US" sz="1400" dirty="0" smtClean="0"/>
              <a:t>Be aware of sub-culture and its implications</a:t>
            </a:r>
          </a:p>
          <a:p>
            <a:pPr lvl="1"/>
            <a:r>
              <a:rPr lang="en-US" sz="1400" dirty="0" smtClean="0"/>
              <a:t>Place work in context of motivating scientific, clinical, and operational use cases</a:t>
            </a:r>
          </a:p>
          <a:p>
            <a:pPr lvl="2"/>
            <a:r>
              <a:rPr lang="en-US" sz="1400" dirty="0" smtClean="0"/>
              <a:t>Technology for technologies sake does not sell well to funders or adopters</a:t>
            </a:r>
          </a:p>
          <a:p>
            <a:pPr lvl="1"/>
            <a:r>
              <a:rPr lang="en-US" sz="1400" dirty="0" smtClean="0"/>
              <a:t>Champions are critical!</a:t>
            </a:r>
          </a:p>
          <a:p>
            <a:pPr lvl="1"/>
            <a:r>
              <a:rPr lang="en-US" sz="1400" dirty="0" smtClean="0"/>
              <a:t>Error towards simplicity (the best solutions are rarely complicated)</a:t>
            </a:r>
          </a:p>
          <a:p>
            <a:pPr lvl="2"/>
            <a:r>
              <a:rPr lang="en-US" sz="1400" dirty="0" smtClean="0"/>
              <a:t>Problem decomposition</a:t>
            </a:r>
          </a:p>
          <a:p>
            <a:pPr lvl="2"/>
            <a:r>
              <a:rPr lang="en-US" sz="1400" dirty="0" smtClean="0"/>
              <a:t>Simplification of workflows and processes borne of necessity and historical precedent </a:t>
            </a:r>
          </a:p>
          <a:p>
            <a:pPr lvl="2"/>
            <a:endParaRPr lang="en-US" sz="1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To </a:t>
            </a:r>
            <a:r>
              <a:rPr lang="en-US" dirty="0" smtClean="0"/>
              <a:t>Think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032933"/>
            <a:ext cx="8229600" cy="4995334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Lack of cultural and workflow awareness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Poor understanding of applicable theories, frameworks, and prior work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Example: Semiotics – semantics – cognitive </a:t>
            </a:r>
            <a:r>
              <a:rPr lang="en-US" sz="1600" dirty="0" smtClean="0">
                <a:solidFill>
                  <a:srgbClr val="000000"/>
                </a:solidFill>
              </a:rPr>
              <a:t>science – </a:t>
            </a:r>
            <a:r>
              <a:rPr lang="en-US" sz="1600" dirty="0" smtClean="0">
                <a:solidFill>
                  <a:srgbClr val="000000"/>
                </a:solidFill>
              </a:rPr>
              <a:t>knowledge engineering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r>
              <a:rPr lang="en-US" sz="1600" b="1" dirty="0" smtClean="0">
                <a:solidFill>
                  <a:srgbClr val="800000"/>
                </a:solidFill>
              </a:rPr>
              <a:t>Appropriate use and </a:t>
            </a:r>
            <a:r>
              <a:rPr lang="en-US" sz="1600" b="1" u="sng" dirty="0" smtClean="0">
                <a:solidFill>
                  <a:srgbClr val="800000"/>
                </a:solidFill>
              </a:rPr>
              <a:t>limits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Absence of 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motivating use cases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Systems level approach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Realism vs. instrumentalism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2"/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2108200"/>
            <a:ext cx="4102217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0" y="958170"/>
            <a:ext cx="9144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Questions/Comments?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195" y="4983026"/>
            <a:ext cx="8229600" cy="127317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2800" b="1" dirty="0">
                <a:ea typeface="ＭＳ Ｐゴシック" charset="-128"/>
                <a:cs typeface="ＭＳ Ｐゴシック" charset="-128"/>
              </a:rPr>
              <a:t>Thank you for your time and attention</a:t>
            </a:r>
            <a:endParaRPr lang="en-US" sz="2100" dirty="0">
              <a:ea typeface="ＭＳ Ｐゴシック" charset="-128"/>
              <a:cs typeface="ＭＳ Ｐゴシック" charset="-128"/>
            </a:endParaRPr>
          </a:p>
          <a:p>
            <a:pPr lvl="1" algn="r" eaLnBrk="1" hangingPunct="1">
              <a:buFontTx/>
              <a:buNone/>
            </a:pPr>
            <a:r>
              <a:rPr lang="en-US" sz="1700" b="1" dirty="0" err="1">
                <a:solidFill>
                  <a:srgbClr val="800000"/>
                </a:solidFill>
                <a:ea typeface="ＭＳ Ｐゴシック" charset="-128"/>
              </a:rPr>
              <a:t>philip.payne@osumc.edu</a:t>
            </a:r>
            <a:endParaRPr lang="en-US" sz="1700" b="1" dirty="0">
              <a:solidFill>
                <a:srgbClr val="800000"/>
              </a:solidFill>
              <a:ea typeface="ＭＳ Ｐゴシック" charset="-128"/>
            </a:endParaRPr>
          </a:p>
          <a:p>
            <a:pPr lvl="1" algn="r" eaLnBrk="1" hangingPunct="1">
              <a:buFontTx/>
              <a:buNone/>
            </a:pPr>
            <a:r>
              <a:rPr lang="en-US" sz="1700" b="1" dirty="0">
                <a:solidFill>
                  <a:srgbClr val="800000"/>
                </a:solidFill>
                <a:ea typeface="ＭＳ Ｐゴシック" charset="-128"/>
              </a:rPr>
              <a:t>http://</a:t>
            </a:r>
            <a:r>
              <a:rPr lang="en-US" sz="1700" b="1" dirty="0" err="1">
                <a:solidFill>
                  <a:srgbClr val="800000"/>
                </a:solidFill>
                <a:ea typeface="ＭＳ Ｐゴシック" charset="-128"/>
              </a:rPr>
              <a:t>www.bmi.osu.edu/~payne</a:t>
            </a:r>
            <a:endParaRPr lang="en-US" sz="1700" b="1" dirty="0">
              <a:solidFill>
                <a:srgbClr val="800000"/>
              </a:solidFill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n-US" sz="2100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1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1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umc_bmi_presentation_template">
  <a:themeElements>
    <a:clrScheme name="Osumc_bmi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sumc_bmi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PS" pitchFamily="4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PS" pitchFamily="4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Osumc_bmi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mc_bmi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mc_bmi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mc_bmi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mc_bmi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mc_bmi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mc_bmi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mc_bmi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mc_bmi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mc_bmi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mc_bmi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mc_bmi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payne:Documents:Templates:Osumc_bmi_presentation_template.ppt</Template>
  <TotalTime>9495</TotalTime>
  <Words>365</Words>
  <Application>Microsoft Macintosh PowerPoint</Application>
  <PresentationFormat>On-screen Show (4:3)</PresentationFormat>
  <Paragraphs>68</Paragraphs>
  <Slides>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Osumc_bmi_presentation_template</vt:lpstr>
      <vt:lpstr>Interdisciplinary Collaboration:  Achieving a Common Semantic Fabric</vt:lpstr>
      <vt:lpstr>Key Points</vt:lpstr>
      <vt:lpstr>Slide 3</vt:lpstr>
      <vt:lpstr>Advice</vt:lpstr>
      <vt:lpstr>Issues To Think About…</vt:lpstr>
      <vt:lpstr>Questions/Comments?</vt:lpstr>
    </vt:vector>
  </TitlesOfParts>
  <Company>Columbia University DBMI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Informatics at the Intersection of Clinical and Laboratory Services</dc:title>
  <dc:creator>Philip Payne</dc:creator>
  <cp:lastModifiedBy>Philip Payne</cp:lastModifiedBy>
  <cp:revision>246</cp:revision>
  <dcterms:created xsi:type="dcterms:W3CDTF">2010-04-11T19:29:19Z</dcterms:created>
  <dcterms:modified xsi:type="dcterms:W3CDTF">2010-04-13T00:43:56Z</dcterms:modified>
</cp:coreProperties>
</file>